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63" r:id="rId15"/>
    <p:sldId id="266" r:id="rId16"/>
    <p:sldId id="267" r:id="rId17"/>
    <p:sldId id="268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64" r:id="rId26"/>
    <p:sldId id="265" r:id="rId27"/>
    <p:sldId id="26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4" d="100"/>
          <a:sy n="64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A5A06E4-763C-49E3-918D-DBD8D9B2D0E6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27724B-81CE-47F1-A2F3-45685CD87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06E4-763C-49E3-918D-DBD8D9B2D0E6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7724B-81CE-47F1-A2F3-45685CD87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A5A06E4-763C-49E3-918D-DBD8D9B2D0E6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827724B-81CE-47F1-A2F3-45685CD87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06E4-763C-49E3-918D-DBD8D9B2D0E6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27724B-81CE-47F1-A2F3-45685CD87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06E4-763C-49E3-918D-DBD8D9B2D0E6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827724B-81CE-47F1-A2F3-45685CD87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A5A06E4-763C-49E3-918D-DBD8D9B2D0E6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27724B-81CE-47F1-A2F3-45685CD87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A5A06E4-763C-49E3-918D-DBD8D9B2D0E6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27724B-81CE-47F1-A2F3-45685CD87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06E4-763C-49E3-918D-DBD8D9B2D0E6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27724B-81CE-47F1-A2F3-45685CD87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06E4-763C-49E3-918D-DBD8D9B2D0E6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27724B-81CE-47F1-A2F3-45685CD87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06E4-763C-49E3-918D-DBD8D9B2D0E6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27724B-81CE-47F1-A2F3-45685CD87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A5A06E4-763C-49E3-918D-DBD8D9B2D0E6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827724B-81CE-47F1-A2F3-45685CD87A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5A06E4-763C-49E3-918D-DBD8D9B2D0E6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827724B-81CE-47F1-A2F3-45685CD87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childrenslibrary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childrenslibrary.org/icdl/BookPreview?bookid=dixadve_01030001&amp;route=advanced_86_83_0_English_0_all&amp;lang=English&amp;msg=&amp;ilang=English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oasttocoast.pbworks.com/w/page/15273088/Travel%20Destinations%20in%20the%20Countries%20the%20Students%20Come%20Fr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coasttocoast.pbworks.com/w/page/15273075/Conversation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n.childrenslibrary.org/" TargetMode="External"/><Relationship Id="rId2" Type="http://schemas.openxmlformats.org/officeDocument/2006/relationships/hyperlink" Target="http://literacynet.org/cnnsf/hom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ativehealth.org/gallery/video/view/93" TargetMode="External"/><Relationship Id="rId4" Type="http://schemas.openxmlformats.org/officeDocument/2006/relationships/hyperlink" Target="http://coasttocoast.pbworks.com/w/page/15273075/Conversations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://www.amazon.com/Hairs-Pelitos-Sandra-Cisneros/dp/0679890076/ref=sr_1_1?s=books&amp;ie=UTF8&amp;qid=1359302420&amp;sr=1-1&amp;keywords=hairs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amazon.com/Joy-Luck-Club-Amy-Tan/dp/B001GCVFHI/ref=sr_1_3?s=books&amp;ie=UTF8&amp;qid=1359302532&amp;sr=1-3&amp;keywords=joy+luck+club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www.amazon.com/Street-Turtleback-School-Library-Binding/dp/0833568523/ref=sr_1_1?s=books&amp;ie=UTF8&amp;qid=1359302447&amp;sr=1-1&amp;keywords=house+on+mango+street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229600" cy="3048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"</a:t>
            </a:r>
            <a:r>
              <a:rPr lang="en-US" i="1" dirty="0" smtClean="0"/>
              <a:t>Hey, That Happened to Me!":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Culturally Relevant Literature and Strategies for Adolescent ELs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886200"/>
            <a:ext cx="5715000" cy="20574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dirty="0" smtClean="0"/>
              <a:t>TESOL National Convention</a:t>
            </a:r>
          </a:p>
          <a:p>
            <a:pPr algn="ctr"/>
            <a:r>
              <a:rPr lang="en-US" dirty="0" smtClean="0"/>
              <a:t>March 20-22, 2013; Dallas, TX</a:t>
            </a:r>
          </a:p>
          <a:p>
            <a:pPr algn="ctr"/>
            <a:r>
              <a:rPr lang="en-US" dirty="0" smtClean="0"/>
              <a:t>Lois </a:t>
            </a:r>
            <a:r>
              <a:rPr lang="en-US" dirty="0" err="1" smtClean="0"/>
              <a:t>Knezek</a:t>
            </a:r>
            <a:r>
              <a:rPr lang="en-US" dirty="0" smtClean="0"/>
              <a:t>, Carol </a:t>
            </a:r>
            <a:r>
              <a:rPr lang="en-US" dirty="0" err="1" smtClean="0"/>
              <a:t>Revelle</a:t>
            </a:r>
            <a:r>
              <a:rPr lang="en-US" dirty="0" smtClean="0"/>
              <a:t>, and </a:t>
            </a:r>
          </a:p>
          <a:p>
            <a:pPr algn="ctr"/>
            <a:r>
              <a:rPr lang="en-US" dirty="0" smtClean="0"/>
              <a:t>Mandy Stewart, University of North Texas</a:t>
            </a:r>
          </a:p>
          <a:p>
            <a:pPr algn="ctr"/>
            <a:r>
              <a:rPr lang="en-US" dirty="0" smtClean="0"/>
              <a:t>Juan </a:t>
            </a:r>
            <a:r>
              <a:rPr lang="en-US" dirty="0" err="1" smtClean="0"/>
              <a:t>Araujo</a:t>
            </a:r>
            <a:r>
              <a:rPr lang="en-US" dirty="0" smtClean="0"/>
              <a:t>, UNT Dallas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Teaching Vocabulary to </a:t>
            </a:r>
            <a:r>
              <a:rPr lang="en-US" dirty="0" smtClean="0">
                <a:ea typeface="+mj-ea"/>
              </a:rPr>
              <a:t>English </a:t>
            </a:r>
            <a:r>
              <a:rPr lang="en-US" dirty="0" smtClean="0">
                <a:ea typeface="+mj-ea"/>
              </a:rPr>
              <a:t>Learners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180,000 English word families (Zeno, </a:t>
            </a:r>
            <a:r>
              <a:rPr lang="en-US" dirty="0" err="1" smtClean="0"/>
              <a:t>Ivens</a:t>
            </a:r>
            <a:r>
              <a:rPr lang="en-US" dirty="0" smtClean="0"/>
              <a:t>, Millard, </a:t>
            </a:r>
            <a:r>
              <a:rPr lang="en-US" dirty="0" err="1" smtClean="0"/>
              <a:t>Duvvuri</a:t>
            </a:r>
            <a:r>
              <a:rPr lang="en-US" dirty="0" smtClean="0"/>
              <a:t>, 1995).</a:t>
            </a:r>
          </a:p>
          <a:p>
            <a:r>
              <a:rPr lang="en-US" dirty="0" smtClean="0"/>
              <a:t> By 12</a:t>
            </a:r>
            <a:r>
              <a:rPr lang="en-US" baseline="30000" dirty="0" smtClean="0"/>
              <a:t>th</a:t>
            </a:r>
            <a:r>
              <a:rPr lang="en-US" dirty="0" smtClean="0"/>
              <a:t> grade a typical student knows about 50,000 words families (White, Graves,&amp; Slater, 1990).</a:t>
            </a:r>
          </a:p>
          <a:p>
            <a:r>
              <a:rPr lang="en-US" dirty="0" smtClean="0"/>
              <a:t>Beginning </a:t>
            </a:r>
            <a:r>
              <a:rPr lang="en-US" dirty="0" smtClean="0"/>
              <a:t>ELs </a:t>
            </a:r>
            <a:r>
              <a:rPr lang="en-US" dirty="0" smtClean="0"/>
              <a:t>need direct, focused vocabulary development.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smtClean="0"/>
          </a:p>
          <a:p>
            <a:pPr marL="0" indent="0" algn="ctr">
              <a:buFont typeface="Arial" pitchFamily="34" charset="0"/>
              <a:buNone/>
            </a:pPr>
            <a:r>
              <a:rPr lang="en-US" sz="7200" smtClean="0"/>
              <a:t>Activity 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Featured 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Conkling, W. (2011). Silvia and Aki. Berkeley, CA: Tricycle Press. 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Saenz, B. A. (2008). He forgot to say goodbye. NY: Simon &amp; Schuster Books. 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Sanchez, A. (2012) Bait. NY: Simon &amp; Schuster Books. 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err="1" smtClean="0">
                <a:ea typeface="+mn-ea"/>
              </a:rPr>
              <a:t>Tafolla</a:t>
            </a:r>
            <a:r>
              <a:rPr lang="en-US" dirty="0" smtClean="0">
                <a:ea typeface="+mn-ea"/>
              </a:rPr>
              <a:t>, C. (2009). What do you do with a </a:t>
            </a:r>
            <a:r>
              <a:rPr lang="en-US" dirty="0" err="1" smtClean="0">
                <a:ea typeface="+mn-ea"/>
              </a:rPr>
              <a:t>palleta</a:t>
            </a:r>
            <a:r>
              <a:rPr lang="en-US" dirty="0" smtClean="0">
                <a:ea typeface="+mn-ea"/>
              </a:rPr>
              <a:t>? Berkeley, CA: Tricycle Press.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err="1" smtClean="0">
                <a:ea typeface="+mn-ea"/>
              </a:rPr>
              <a:t>Tonatium</a:t>
            </a:r>
            <a:r>
              <a:rPr lang="en-US" dirty="0" smtClean="0">
                <a:ea typeface="+mn-ea"/>
              </a:rPr>
              <a:t>, D. (2011). Diego Rivera his world and ours. New York: Abrams Books.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 smtClean="0"/>
              <a:t>Graves, M. F., August, D., &amp; Mancilla-Martinez, J. (2012).</a:t>
            </a:r>
            <a:r>
              <a:rPr lang="en-US" sz="2700" i="1" smtClean="0"/>
              <a:t> Teaching vocabulary to English language learners</a:t>
            </a:r>
            <a:r>
              <a:rPr lang="en-US" sz="2700" smtClean="0"/>
              <a:t>. NY: Teachers College Press. </a:t>
            </a:r>
          </a:p>
          <a:p>
            <a:pPr>
              <a:lnSpc>
                <a:spcPct val="90000"/>
              </a:lnSpc>
            </a:pPr>
            <a:r>
              <a:rPr lang="en-US" sz="2700" smtClean="0"/>
              <a:t>White, T. G., Graves, M. F., Slater, W. H. (1990). Growth of reading vocabulary in diverse elementary schools. Decoding and word meaning. </a:t>
            </a:r>
            <a:r>
              <a:rPr lang="en-US" sz="2700" i="1" smtClean="0"/>
              <a:t>Journal of Educational Psychology, 82, </a:t>
            </a:r>
            <a:r>
              <a:rPr lang="en-US" sz="2700" smtClean="0"/>
              <a:t>281-290.  </a:t>
            </a:r>
          </a:p>
          <a:p>
            <a:pPr>
              <a:lnSpc>
                <a:spcPct val="90000"/>
              </a:lnSpc>
            </a:pPr>
            <a:r>
              <a:rPr lang="en-US" sz="2700" smtClean="0"/>
              <a:t>Zeno, S. M., Ivens, S. H., Millard, R. T., Divvuri, R. (1995). </a:t>
            </a:r>
            <a:r>
              <a:rPr lang="en-US" sz="2700" i="1" smtClean="0"/>
              <a:t>The educator</a:t>
            </a:r>
            <a:r>
              <a:rPr lang="en-US" altLang="en-US" sz="2700" i="1" smtClean="0"/>
              <a:t>’</a:t>
            </a:r>
            <a:r>
              <a:rPr lang="en-US" sz="2700" i="1" smtClean="0"/>
              <a:t>s word frequency guide</a:t>
            </a:r>
            <a:r>
              <a:rPr lang="en-US" sz="2700" smtClean="0"/>
              <a:t>. Brewster, NY: Touchstone Applied Science Associates.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They have developed some degree of fluency in their writing</a:t>
            </a:r>
          </a:p>
          <a:p>
            <a:r>
              <a:rPr lang="en-US" dirty="0" smtClean="0"/>
              <a:t>Relatively large sight vocabulary and automaticity in reading</a:t>
            </a:r>
          </a:p>
          <a:p>
            <a:r>
              <a:rPr lang="en-US" dirty="0" smtClean="0"/>
              <a:t>Can speak English well enough to negotiate meaning in a discussion group</a:t>
            </a:r>
          </a:p>
          <a:p>
            <a:r>
              <a:rPr lang="en-US" dirty="0" smtClean="0"/>
              <a:t>Needs: Develop academic vocabulary, sustained reading in English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Strange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Castilla</a:t>
            </a:r>
            <a:r>
              <a:rPr lang="en-US" dirty="0" smtClean="0"/>
              <a:t>, J. M. (2009). </a:t>
            </a:r>
            <a:r>
              <a:rPr lang="en-US" i="1" dirty="0" smtClean="0"/>
              <a:t>Strange parents. Houston, TX: Piñata Books.</a:t>
            </a:r>
          </a:p>
          <a:p>
            <a:pPr>
              <a:buNone/>
            </a:pPr>
            <a:r>
              <a:rPr lang="en-US" dirty="0" smtClean="0"/>
              <a:t>    Having spent most of her life living with her grandmother in Mexico, thirteen-year-old Marisol reluctantly travels to Fort Worth, Texas, to be reunited with parents she has not seen in ten years and a brother she has never met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Think-Write-Pair-Share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Read aloud by teacher: Page 18</a:t>
            </a:r>
          </a:p>
          <a:p>
            <a:r>
              <a:rPr lang="en-US" dirty="0" smtClean="0"/>
              <a:t>Question: Have you moved (or visited) somewhere that was different from your home? </a:t>
            </a:r>
          </a:p>
          <a:p>
            <a:pPr lvl="1"/>
            <a:r>
              <a:rPr lang="en-US" dirty="0" smtClean="0"/>
              <a:t>What di</a:t>
            </a:r>
            <a:r>
              <a:rPr lang="en-US" dirty="0" smtClean="0"/>
              <a:t>d you </a:t>
            </a:r>
            <a:r>
              <a:rPr lang="en-US" dirty="0" smtClean="0"/>
              <a:t>s</a:t>
            </a:r>
            <a:r>
              <a:rPr lang="en-US" dirty="0" smtClean="0"/>
              <a:t>ee</a:t>
            </a:r>
            <a:r>
              <a:rPr lang="en-US" dirty="0" smtClean="0"/>
              <a:t>, </a:t>
            </a:r>
            <a:r>
              <a:rPr lang="en-US" dirty="0" smtClean="0"/>
              <a:t>hear</a:t>
            </a:r>
            <a:r>
              <a:rPr lang="en-US" dirty="0" smtClean="0"/>
              <a:t>, </a:t>
            </a:r>
            <a:r>
              <a:rPr lang="en-US" dirty="0" smtClean="0"/>
              <a:t>feel</a:t>
            </a:r>
            <a:r>
              <a:rPr lang="en-US" dirty="0" smtClean="0"/>
              <a:t>, </a:t>
            </a:r>
            <a:r>
              <a:rPr lang="en-US" dirty="0" smtClean="0"/>
              <a:t>taste</a:t>
            </a:r>
            <a:r>
              <a:rPr lang="en-US" dirty="0" smtClean="0"/>
              <a:t>, </a:t>
            </a:r>
            <a:r>
              <a:rPr lang="en-US" dirty="0" smtClean="0"/>
              <a:t>or smell?</a:t>
            </a:r>
            <a:endParaRPr lang="en-US" dirty="0" smtClean="0"/>
          </a:p>
          <a:p>
            <a:r>
              <a:rPr lang="en-US" b="1" dirty="0" smtClean="0"/>
              <a:t>Think</a:t>
            </a:r>
            <a:r>
              <a:rPr lang="en-US" dirty="0" smtClean="0"/>
              <a:t> about your response</a:t>
            </a:r>
          </a:p>
          <a:p>
            <a:r>
              <a:rPr lang="en-US" b="1" dirty="0" smtClean="0"/>
              <a:t>Write</a:t>
            </a:r>
            <a:r>
              <a:rPr lang="en-US" dirty="0" smtClean="0"/>
              <a:t> in your journals</a:t>
            </a:r>
          </a:p>
          <a:p>
            <a:r>
              <a:rPr lang="en-US" b="1" dirty="0" smtClean="0"/>
              <a:t>Pair</a:t>
            </a:r>
            <a:r>
              <a:rPr lang="en-US" dirty="0" smtClean="0"/>
              <a:t> up</a:t>
            </a:r>
          </a:p>
          <a:p>
            <a:r>
              <a:rPr lang="en-US" b="1" dirty="0" smtClean="0"/>
              <a:t>Share</a:t>
            </a:r>
            <a:r>
              <a:rPr lang="en-US" dirty="0" smtClean="0"/>
              <a:t> a response with the group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Students re-read the chapter on their own for more exposure to comprehensible input and fluency practice.</a:t>
            </a:r>
          </a:p>
          <a:p>
            <a:r>
              <a:rPr lang="en-US" dirty="0" smtClean="0"/>
              <a:t>Students choose one of their journal entries to turn into a published piece of writing as they go through the writing process.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 academic and social settings (with some support)</a:t>
            </a:r>
          </a:p>
          <a:p>
            <a:r>
              <a:rPr lang="en-US" dirty="0" smtClean="0"/>
              <a:t>Can understand</a:t>
            </a:r>
            <a:r>
              <a:rPr lang="en-US" dirty="0"/>
              <a:t> </a:t>
            </a:r>
            <a:r>
              <a:rPr lang="en-US" dirty="0" smtClean="0"/>
              <a:t>grade-appropriate spoken English</a:t>
            </a:r>
          </a:p>
          <a:p>
            <a:r>
              <a:rPr lang="en-US" dirty="0" smtClean="0"/>
              <a:t>Participates comfortably in most conversations and academic discussions</a:t>
            </a:r>
          </a:p>
          <a:p>
            <a:r>
              <a:rPr lang="en-US" dirty="0" smtClean="0"/>
              <a:t>Has enough vocabulary and command of the English language to write in a grade appropriate manner</a:t>
            </a:r>
          </a:p>
          <a:p>
            <a:r>
              <a:rPr lang="en-US" dirty="0" smtClean="0"/>
              <a:t>Can read and understand grade-appropriate English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0079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read online?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ELs are already online</a:t>
            </a:r>
          </a:p>
          <a:p>
            <a:r>
              <a:rPr lang="en-US" dirty="0" smtClean="0"/>
              <a:t>Higher engagement</a:t>
            </a:r>
          </a:p>
          <a:p>
            <a:r>
              <a:rPr lang="en-US" dirty="0" smtClean="0"/>
              <a:t>Multi-media</a:t>
            </a:r>
          </a:p>
          <a:p>
            <a:pPr lvl="1"/>
            <a:r>
              <a:rPr lang="en-US" dirty="0" smtClean="0"/>
              <a:t>Audio and visual</a:t>
            </a:r>
          </a:p>
          <a:p>
            <a:r>
              <a:rPr lang="en-US" dirty="0" smtClean="0"/>
              <a:t>Community of readers</a:t>
            </a:r>
          </a:p>
          <a:p>
            <a:r>
              <a:rPr lang="en-US" dirty="0" smtClean="0"/>
              <a:t>Social media</a:t>
            </a:r>
          </a:p>
          <a:p>
            <a:pPr lvl="1"/>
            <a:r>
              <a:rPr lang="en-US" dirty="0" smtClean="0"/>
              <a:t>Share culture and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820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Adolescents and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Adolescents </a:t>
            </a:r>
            <a:r>
              <a:rPr lang="en-US" b="1" dirty="0" smtClean="0"/>
              <a:t>work through struggles </a:t>
            </a:r>
            <a:r>
              <a:rPr lang="en-US" dirty="0" smtClean="0"/>
              <a:t>in books (Glenn, 2008).</a:t>
            </a:r>
          </a:p>
          <a:p>
            <a:r>
              <a:rPr lang="en-US" dirty="0" smtClean="0"/>
              <a:t>They are looking to </a:t>
            </a:r>
            <a:r>
              <a:rPr lang="en-US" b="1" dirty="0" smtClean="0"/>
              <a:t>find their way </a:t>
            </a:r>
            <a:r>
              <a:rPr lang="en-US" dirty="0" smtClean="0"/>
              <a:t>and books provide guidance during an optimal period of development (Tatum, 2008). </a:t>
            </a:r>
            <a:endParaRPr lang="en-US" b="1" dirty="0" smtClean="0"/>
          </a:p>
          <a:p>
            <a:r>
              <a:rPr lang="en-US" dirty="0" smtClean="0"/>
              <a:t>Students need to </a:t>
            </a:r>
            <a:r>
              <a:rPr lang="en-US" b="1" dirty="0" smtClean="0"/>
              <a:t>experience</a:t>
            </a:r>
            <a:r>
              <a:rPr lang="en-US" dirty="0" smtClean="0"/>
              <a:t> what they read and connect to it meaningfully (Rosenblatt, 1991).</a:t>
            </a:r>
          </a:p>
          <a:p>
            <a:r>
              <a:rPr lang="en-US" dirty="0" smtClean="0"/>
              <a:t>Teachers should include “</a:t>
            </a:r>
            <a:r>
              <a:rPr lang="en-US" b="1" dirty="0" smtClean="0"/>
              <a:t>moderns </a:t>
            </a:r>
            <a:r>
              <a:rPr lang="en-US" dirty="0" smtClean="0"/>
              <a:t>among the masterpieces” (Rosenblatt, 1940).</a:t>
            </a:r>
          </a:p>
          <a:p>
            <a:pPr>
              <a:buNone/>
            </a:pPr>
            <a:endParaRPr lang="en-US" sz="1300" dirty="0" smtClean="0"/>
          </a:p>
          <a:p>
            <a:pPr algn="ctr">
              <a:buNone/>
            </a:pPr>
            <a:r>
              <a:rPr lang="en-US" b="1" dirty="0" smtClean="0"/>
              <a:t>How often does this occur?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Culturally Relevant </a:t>
            </a:r>
            <a:r>
              <a:rPr lang="en-US" dirty="0"/>
              <a:t>O</a:t>
            </a:r>
            <a:r>
              <a:rPr lang="en-US" dirty="0" smtClean="0"/>
              <a:t>nline </a:t>
            </a:r>
            <a:r>
              <a:rPr lang="en-US" dirty="0"/>
              <a:t>T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International Children’s Digital Library</a:t>
            </a:r>
          </a:p>
          <a:p>
            <a:r>
              <a:rPr lang="en-US" dirty="0" smtClean="0"/>
              <a:t>Example</a:t>
            </a:r>
            <a:endParaRPr lang="en-US" dirty="0"/>
          </a:p>
          <a:p>
            <a:pPr lvl="1"/>
            <a:r>
              <a:rPr lang="en-US" dirty="0" smtClean="0"/>
              <a:t>Adventures of a Nepali Frog</a:t>
            </a:r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4" name="Picture 3" descr="ChildrenLibrary.jpg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0200" y="3505200"/>
            <a:ext cx="2818756" cy="2328041"/>
          </a:xfrm>
          <a:prstGeom prst="rect">
            <a:avLst/>
          </a:prstGeom>
        </p:spPr>
      </p:pic>
      <p:pic>
        <p:nvPicPr>
          <p:cNvPr id="5" name="Picture 4" descr="NepaliFrog.jpg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7907" y="3480373"/>
            <a:ext cx="1643668" cy="242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6451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Culturally Relevant Online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Blogs and wikis</a:t>
            </a:r>
          </a:p>
          <a:p>
            <a:pPr lvl="1">
              <a:buFont typeface="Courier New"/>
              <a:buChar char="o"/>
            </a:pPr>
            <a:r>
              <a:rPr lang="en-US" dirty="0" smtClean="0"/>
              <a:t>Travel destinations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	</a:t>
            </a:r>
            <a:r>
              <a:rPr lang="en-US" dirty="0" smtClean="0"/>
              <a:t>														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8">
              <a:buFont typeface="Courier New"/>
              <a:buChar char="o"/>
            </a:pPr>
            <a:r>
              <a:rPr lang="en-US" sz="2800" dirty="0"/>
              <a:t> </a:t>
            </a:r>
            <a:r>
              <a:rPr lang="en-US" sz="2800" dirty="0" smtClean="0"/>
              <a:t>	Conversations</a:t>
            </a:r>
            <a:endParaRPr lang="en-US" sz="2800" dirty="0"/>
          </a:p>
        </p:txBody>
      </p:sp>
      <p:pic>
        <p:nvPicPr>
          <p:cNvPr id="4" name="Picture 3" descr="Mexico.jpg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52896" y="1600200"/>
            <a:ext cx="3289300" cy="2463800"/>
          </a:xfrm>
          <a:prstGeom prst="rect">
            <a:avLst/>
          </a:prstGeom>
        </p:spPr>
      </p:pic>
      <p:pic>
        <p:nvPicPr>
          <p:cNvPr id="5" name="Picture 4" descr="Conversation.jpg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3581400"/>
            <a:ext cx="3267378" cy="219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986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516653"/>
          </a:xfrm>
        </p:spPr>
        <p:txBody>
          <a:bodyPr>
            <a:normAutofit/>
          </a:bodyPr>
          <a:lstStyle/>
          <a:p>
            <a:r>
              <a:rPr lang="en-US" dirty="0" smtClean="0"/>
              <a:t>Interactive news stories</a:t>
            </a:r>
          </a:p>
          <a:p>
            <a:pPr lvl="1"/>
            <a:r>
              <a:rPr lang="en-US" u="sng" dirty="0">
                <a:hlinkClick r:id="rId2"/>
              </a:rPr>
              <a:t>http://literacynet.org/cnnsf/</a:t>
            </a:r>
            <a:r>
              <a:rPr lang="en-US" u="sng" dirty="0" smtClean="0">
                <a:hlinkClick r:id="rId2"/>
              </a:rPr>
              <a:t>home.html</a:t>
            </a:r>
            <a:endParaRPr lang="en-US" dirty="0"/>
          </a:p>
          <a:p>
            <a:r>
              <a:rPr lang="en-US" dirty="0" smtClean="0"/>
              <a:t>International Children’s Digital Library</a:t>
            </a:r>
          </a:p>
          <a:p>
            <a:pPr lvl="1"/>
            <a:r>
              <a:rPr lang="en-US" u="sng" dirty="0">
                <a:hlinkClick r:id="rId3"/>
              </a:rPr>
              <a:t>http://en.childrenslibrary.org/</a:t>
            </a:r>
            <a:endParaRPr lang="en-US" dirty="0"/>
          </a:p>
          <a:p>
            <a:r>
              <a:rPr lang="en-US" dirty="0" smtClean="0"/>
              <a:t>Student conversations</a:t>
            </a:r>
          </a:p>
          <a:p>
            <a:pPr lvl="1"/>
            <a:r>
              <a:rPr lang="en-US" u="sng" dirty="0">
                <a:hlinkClick r:id="rId4"/>
              </a:rPr>
              <a:t>http://coasttocoast.pbworks.com/w/page/15273075/Conversations</a:t>
            </a:r>
            <a:endParaRPr lang="en-US" dirty="0"/>
          </a:p>
          <a:p>
            <a:r>
              <a:rPr lang="en-US" dirty="0" smtClean="0"/>
              <a:t>Digital storytelling</a:t>
            </a:r>
          </a:p>
          <a:p>
            <a:pPr lvl="1"/>
            <a:r>
              <a:rPr lang="en-US" u="sng" dirty="0">
                <a:hlinkClick r:id="rId5"/>
              </a:rPr>
              <a:t>http://nativehealth.org/gallery/video/view/93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54237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for online reading</a:t>
            </a:r>
            <a:br>
              <a:rPr lang="en-US" dirty="0" smtClean="0"/>
            </a:br>
            <a:r>
              <a:rPr lang="en-US" dirty="0" smtClean="0"/>
              <a:t>(similar to print reading)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review</a:t>
            </a:r>
          </a:p>
          <a:p>
            <a:r>
              <a:rPr lang="en-US" dirty="0" smtClean="0"/>
              <a:t>Prior knowledge</a:t>
            </a:r>
          </a:p>
          <a:p>
            <a:r>
              <a:rPr lang="en-US" dirty="0" smtClean="0"/>
              <a:t>Key words</a:t>
            </a:r>
          </a:p>
          <a:p>
            <a:r>
              <a:rPr lang="en-US" dirty="0" smtClean="0"/>
              <a:t>Bolded words or sections</a:t>
            </a:r>
          </a:p>
          <a:p>
            <a:r>
              <a:rPr lang="en-US" dirty="0" smtClean="0"/>
              <a:t>Pre-teach/preview vocabulary</a:t>
            </a:r>
          </a:p>
          <a:p>
            <a:r>
              <a:rPr lang="en-US" dirty="0" smtClean="0"/>
              <a:t>Pair advanced with advanced high or bilingual classmates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8473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</a:t>
            </a:r>
            <a:r>
              <a:rPr lang="en-US" dirty="0" smtClean="0"/>
              <a:t>Digital </a:t>
            </a:r>
            <a:r>
              <a:rPr lang="en-US" dirty="0" smtClean="0"/>
              <a:t>R</a:t>
            </a:r>
            <a:r>
              <a:rPr lang="en-US" dirty="0" smtClean="0"/>
              <a:t>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Non-linear</a:t>
            </a:r>
          </a:p>
          <a:p>
            <a:r>
              <a:rPr lang="en-US" dirty="0" smtClean="0"/>
              <a:t>Hierarchical</a:t>
            </a:r>
          </a:p>
          <a:p>
            <a:r>
              <a:rPr lang="en-US" dirty="0" smtClean="0"/>
              <a:t>Webbed</a:t>
            </a:r>
          </a:p>
          <a:p>
            <a:r>
              <a:rPr lang="en-US" dirty="0" smtClean="0"/>
              <a:t>Shift between reader and navigator</a:t>
            </a:r>
          </a:p>
          <a:p>
            <a:pPr lvl="1"/>
            <a:r>
              <a:rPr lang="en-US" dirty="0" smtClean="0"/>
              <a:t>Reader – uses web document as if print</a:t>
            </a:r>
          </a:p>
          <a:p>
            <a:pPr lvl="1"/>
            <a:r>
              <a:rPr lang="en-US" dirty="0" smtClean="0"/>
              <a:t>Navigator – uses web document as a medium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9354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</a:t>
            </a:r>
            <a:r>
              <a:rPr lang="en-US" dirty="0" smtClean="0"/>
              <a:t>High 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Literature </a:t>
            </a:r>
            <a:r>
              <a:rPr lang="en-US" dirty="0" smtClean="0"/>
              <a:t>circles </a:t>
            </a:r>
            <a:r>
              <a:rPr lang="en-US" dirty="0" smtClean="0"/>
              <a:t>that differentiate for ability, culture, gender, genre, and interests.</a:t>
            </a:r>
          </a:p>
          <a:p>
            <a:r>
              <a:rPr lang="en-US" dirty="0" smtClean="0"/>
              <a:t>Book Pass</a:t>
            </a:r>
          </a:p>
          <a:p>
            <a:r>
              <a:rPr lang="en-US" dirty="0" smtClean="0"/>
              <a:t>Poetry Responses</a:t>
            </a:r>
          </a:p>
          <a:p>
            <a:r>
              <a:rPr lang="en-US" dirty="0" smtClean="0"/>
              <a:t>Reader’s Theater</a:t>
            </a:r>
            <a:endParaRPr lang="en-US" dirty="0"/>
          </a:p>
        </p:txBody>
      </p:sp>
      <p:pic>
        <p:nvPicPr>
          <p:cNvPr id="1026" name="Picture 2" descr="Inside Out and Back Aga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524000"/>
            <a:ext cx="1047750" cy="15811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pper Su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571625"/>
            <a:ext cx="1085850" cy="15335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Cross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429000"/>
            <a:ext cx="981075" cy="15811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Zeitou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337" y="3444730"/>
            <a:ext cx="1019175" cy="15811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g2.imagesbn.com/p/9780394747231_p0_v1_s260x42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257800"/>
            <a:ext cx="984663" cy="13785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reaking Through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9" y="5189825"/>
            <a:ext cx="1085850" cy="1514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High 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Book Pairings</a:t>
            </a:r>
            <a:endParaRPr lang="en-US" dirty="0"/>
          </a:p>
        </p:txBody>
      </p:sp>
      <p:pic>
        <p:nvPicPr>
          <p:cNvPr id="2050" name="Picture 2" descr="Product Detail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76400"/>
            <a:ext cx="2285999" cy="228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roduct Detail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676399"/>
            <a:ext cx="2362200" cy="23622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Product Detail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114800"/>
            <a:ext cx="2362199" cy="2362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The Moon Lady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038600"/>
            <a:ext cx="1752600" cy="23982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Culturally Relevant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Places to find diverse adolescent/YA  literature:</a:t>
            </a:r>
          </a:p>
          <a:p>
            <a:pPr>
              <a:buNone/>
            </a:pPr>
            <a:r>
              <a:rPr lang="en-US" dirty="0" smtClean="0"/>
              <a:t>Arab American Book Awards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Asian Pacific American Awards for Literature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Notable Books for a Global Society</a:t>
            </a:r>
          </a:p>
          <a:p>
            <a:pPr>
              <a:buNone/>
            </a:pPr>
            <a:r>
              <a:rPr lang="en-US" dirty="0" err="1" smtClean="0">
                <a:latin typeface="+mj-lt"/>
              </a:rPr>
              <a:t>Pura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Belpré</a:t>
            </a:r>
            <a:r>
              <a:rPr lang="en-US" dirty="0" smtClean="0">
                <a:latin typeface="+mj-lt"/>
              </a:rPr>
              <a:t> Awards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Skipping Stones Honor Awards</a:t>
            </a:r>
          </a:p>
          <a:p>
            <a:pPr>
              <a:buNone/>
            </a:pPr>
            <a:r>
              <a:rPr lang="en-US" dirty="0" err="1" smtClean="0">
                <a:latin typeface="+mj-lt"/>
              </a:rPr>
              <a:t>Tomás</a:t>
            </a:r>
            <a:r>
              <a:rPr lang="en-US" dirty="0" smtClean="0">
                <a:latin typeface="+mj-lt"/>
              </a:rPr>
              <a:t> Rivera Mexican American Children’s Book Awards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Worlds of Words (wowlit.org)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Literature about the Immigrant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issues in children’s literature that help immigrants </a:t>
            </a:r>
            <a:r>
              <a:rPr lang="en-US" b="1" dirty="0" smtClean="0"/>
              <a:t>cope </a:t>
            </a:r>
            <a:r>
              <a:rPr lang="en-US" dirty="0" smtClean="0"/>
              <a:t>(</a:t>
            </a:r>
            <a:r>
              <a:rPr lang="en-US" dirty="0" err="1" smtClean="0"/>
              <a:t>Baghban</a:t>
            </a:r>
            <a:r>
              <a:rPr lang="en-US" dirty="0" smtClean="0"/>
              <a:t>, 2007).</a:t>
            </a:r>
          </a:p>
          <a:p>
            <a:pPr lvl="1"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Themes missing in children’s literature about immigration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Discrimination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Legal issues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People without a homeland (</a:t>
            </a:r>
            <a:r>
              <a:rPr lang="en-US" dirty="0" err="1" smtClean="0"/>
              <a:t>Lamme</a:t>
            </a:r>
            <a:r>
              <a:rPr lang="en-US" dirty="0" smtClean="0"/>
              <a:t>, Fu, Lowry, 2004)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Relevant Texts with Diverse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Athanases</a:t>
            </a:r>
            <a:r>
              <a:rPr lang="en-US" dirty="0" smtClean="0"/>
              <a:t> (1998):“Identifying culturally with literary events provided some students with </a:t>
            </a:r>
            <a:r>
              <a:rPr lang="en-US" b="1" dirty="0" smtClean="0"/>
              <a:t>pride</a:t>
            </a:r>
            <a:r>
              <a:rPr lang="en-US" dirty="0" smtClean="0"/>
              <a:t> and </a:t>
            </a:r>
            <a:r>
              <a:rPr lang="en-US" b="1" dirty="0" smtClean="0"/>
              <a:t>special access </a:t>
            </a:r>
            <a:r>
              <a:rPr lang="en-US" dirty="0" smtClean="0"/>
              <a:t>to the works.”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Vyas</a:t>
            </a:r>
            <a:r>
              <a:rPr lang="en-US" dirty="0" smtClean="0"/>
              <a:t> (2004): 1</a:t>
            </a:r>
            <a:r>
              <a:rPr lang="en-US" baseline="30000" dirty="0" smtClean="0"/>
              <a:t>st</a:t>
            </a:r>
            <a:r>
              <a:rPr lang="en-US" dirty="0" smtClean="0"/>
              <a:t>- and 2</a:t>
            </a:r>
            <a:r>
              <a:rPr lang="en-US" baseline="30000" dirty="0" smtClean="0"/>
              <a:t>nd</a:t>
            </a:r>
            <a:r>
              <a:rPr lang="en-US" dirty="0" smtClean="0"/>
              <a:t>-generation Asian high school students in an after school book club</a:t>
            </a:r>
          </a:p>
          <a:p>
            <a:pPr lvl="1"/>
            <a:r>
              <a:rPr lang="en-US" dirty="0" smtClean="0"/>
              <a:t>Helped students negotiate their </a:t>
            </a:r>
            <a:r>
              <a:rPr lang="en-US" b="1" dirty="0" smtClean="0"/>
              <a:t>cultural identities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Texts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Feger</a:t>
            </a:r>
            <a:r>
              <a:rPr lang="en-US" dirty="0" smtClean="0"/>
              <a:t> (2006):  Latino high school English Learners</a:t>
            </a:r>
          </a:p>
          <a:p>
            <a:pPr>
              <a:buNone/>
            </a:pPr>
            <a:r>
              <a:rPr lang="en-US" dirty="0" smtClean="0"/>
              <a:t>Students became more </a:t>
            </a:r>
            <a:r>
              <a:rPr lang="en-US" b="1" dirty="0" smtClean="0"/>
              <a:t>engaged</a:t>
            </a:r>
            <a:r>
              <a:rPr lang="en-US" dirty="0" smtClean="0"/>
              <a:t> in reading when the teacher abandoned the basal readers and chose texts that mirrored the students’ lived experiences.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 </a:t>
            </a:r>
            <a:r>
              <a:rPr lang="en-US" dirty="0" smtClean="0"/>
              <a:t>EL </a:t>
            </a:r>
            <a:r>
              <a:rPr lang="en-US" dirty="0" smtClean="0"/>
              <a:t>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</a:rPr>
              <a:t>Have little or no ability to understand spoken English used in academic and social settings.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</a:rPr>
              <a:t>Have little or no ability to speak English in academic and social settings.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</a:rPr>
              <a:t>Have little or no ability to use the English language to build foundational reading skills.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</a:rPr>
              <a:t>Have little or no ability to read and understand English used in academic and social contexts.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b="1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 </a:t>
            </a:r>
            <a:r>
              <a:rPr lang="en-US" dirty="0" smtClean="0"/>
              <a:t>EL </a:t>
            </a:r>
            <a:r>
              <a:rPr lang="en-US" dirty="0" smtClean="0"/>
              <a:t>Characteristics</a:t>
            </a:r>
          </a:p>
        </p:txBody>
      </p:sp>
      <p:sp>
        <p:nvSpPr>
          <p:cNvPr id="30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Have little or no ability to use the English language to build foundational writing skills.</a:t>
            </a:r>
          </a:p>
          <a:p>
            <a:r>
              <a:rPr lang="en-US" smtClean="0"/>
              <a:t>Lack the English vocabulary and grasp of English language structures necessary to address grade-appropriate writing tasks meaningfully.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Role of L1</a:t>
            </a:r>
          </a:p>
        </p:txBody>
      </p:sp>
      <p:sp>
        <p:nvSpPr>
          <p:cNvPr id="40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first type possesses first language proficiency.</a:t>
            </a:r>
          </a:p>
          <a:p>
            <a:pPr lvl="1"/>
            <a:r>
              <a:rPr lang="en-US" smtClean="0"/>
              <a:t>Native-like L1 learners</a:t>
            </a:r>
          </a:p>
          <a:p>
            <a:pPr lvl="1"/>
            <a:r>
              <a:rPr lang="en-US" smtClean="0"/>
              <a:t>Apply L1 rules as they learn English</a:t>
            </a:r>
          </a:p>
          <a:p>
            <a:r>
              <a:rPr lang="en-US" smtClean="0"/>
              <a:t>The second type has limited L1 proficiency.</a:t>
            </a:r>
          </a:p>
          <a:p>
            <a:pPr lvl="1"/>
            <a:r>
              <a:rPr lang="en-US" smtClean="0"/>
              <a:t>Do not have a firm grasp in both languages (K-2)</a:t>
            </a:r>
          </a:p>
          <a:p>
            <a:pPr lvl="1"/>
            <a:r>
              <a:rPr lang="en-US" smtClean="0"/>
              <a:t>Apply L2 rules when they use L1.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Works </a:t>
            </a:r>
            <a:r>
              <a:rPr lang="en-US" dirty="0" smtClean="0"/>
              <a:t>with Beginners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</a:rPr>
              <a:t>Listening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Opportunities for rich and varied experiences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</a:rPr>
              <a:t>Speaking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One-on-one or small group (4 or less)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</a:rPr>
              <a:t>Reading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Mirrors life experiences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Promotes incidental connections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</a:rPr>
              <a:t>Writing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Integrating L1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Interactive writing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Multi-Genre Projects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Focusing on content not format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177</TotalTime>
  <Words>1151</Words>
  <Application>Microsoft Office PowerPoint</Application>
  <PresentationFormat>On-screen Show (4:3)</PresentationFormat>
  <Paragraphs>156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Median</vt:lpstr>
      <vt:lpstr>"Hey, That Happened to Me!": Culturally Relevant Literature and Strategies for Adolescent ELs</vt:lpstr>
      <vt:lpstr>Adolescents and Literature</vt:lpstr>
      <vt:lpstr>Literature about the Immigrant Experience</vt:lpstr>
      <vt:lpstr>Relevant Texts with Diverse Students</vt:lpstr>
      <vt:lpstr>Relevant Texts Cont’d</vt:lpstr>
      <vt:lpstr>Beginning EL Characteristics</vt:lpstr>
      <vt:lpstr>Beginning EL Characteristics</vt:lpstr>
      <vt:lpstr>The Role of L1</vt:lpstr>
      <vt:lpstr>What Works with Beginners</vt:lpstr>
      <vt:lpstr>Teaching Vocabulary to English Learners</vt:lpstr>
      <vt:lpstr>Slide 11</vt:lpstr>
      <vt:lpstr>Featured Books</vt:lpstr>
      <vt:lpstr>Bibliography</vt:lpstr>
      <vt:lpstr>Intermediate ELs</vt:lpstr>
      <vt:lpstr>Strange Parents</vt:lpstr>
      <vt:lpstr>Think-Write-Pair-Share</vt:lpstr>
      <vt:lpstr>Additional Tasks</vt:lpstr>
      <vt:lpstr>Advanced ELs</vt:lpstr>
      <vt:lpstr>Why read online?</vt:lpstr>
      <vt:lpstr>Culturally Relevant Online Text</vt:lpstr>
      <vt:lpstr>Culturally Relevant Online Text</vt:lpstr>
      <vt:lpstr>Example Websites</vt:lpstr>
      <vt:lpstr>Strategies for online reading (similar to print reading)</vt:lpstr>
      <vt:lpstr>Characteristics of Digital Reading</vt:lpstr>
      <vt:lpstr>Advanced High ELs</vt:lpstr>
      <vt:lpstr>Advanced High ELs</vt:lpstr>
      <vt:lpstr>Culturally Relevant Literature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""Hey, That Happened to Me!": Literature That Mirrors Students' Experiences</dc:title>
  <dc:creator>mandy</dc:creator>
  <cp:lastModifiedBy>mandy</cp:lastModifiedBy>
  <cp:revision>19</cp:revision>
  <dcterms:created xsi:type="dcterms:W3CDTF">2013-01-06T21:18:55Z</dcterms:created>
  <dcterms:modified xsi:type="dcterms:W3CDTF">2013-03-20T21:19:50Z</dcterms:modified>
</cp:coreProperties>
</file>